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7" r:id="rId4"/>
    <p:sldId id="259" r:id="rId5"/>
    <p:sldId id="260" r:id="rId6"/>
    <p:sldId id="262" r:id="rId7"/>
    <p:sldId id="263" r:id="rId8"/>
    <p:sldId id="264" r:id="rId9"/>
    <p:sldId id="261"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723ACA4-E650-4A04-A89B-19F39F1DCCFF}" type="datetimeFigureOut">
              <a:rPr lang="ru-RU" smtClean="0"/>
              <a:pPr/>
              <a:t>07.05.2026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CC86D4-7D3E-4FA3-ADAA-3AAEE85CF34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23ACA4-E650-4A04-A89B-19F39F1DCCFF}" type="datetimeFigureOut">
              <a:rPr lang="ru-RU" smtClean="0"/>
              <a:pPr/>
              <a:t>07.05.2026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CC86D4-7D3E-4FA3-ADAA-3AAEE85CF34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836712"/>
            <a:ext cx="7772400" cy="2664296"/>
          </a:xfrm>
        </p:spPr>
        <p:txBody>
          <a:bodyPr/>
          <a:lstStyle/>
          <a:p>
            <a:pPr algn="ctr"/>
            <a:r>
              <a:rPr lang="ru-RU" sz="5400" b="1" u="sng" dirty="0">
                <a:solidFill>
                  <a:srgbClr val="FF0000"/>
                </a:solidFill>
              </a:rPr>
              <a:t>«Безопасность на железной дороге»</a:t>
            </a:r>
          </a:p>
        </p:txBody>
      </p:sp>
      <p:sp>
        <p:nvSpPr>
          <p:cNvPr id="3" name="Подзаголовок 2"/>
          <p:cNvSpPr>
            <a:spLocks noGrp="1"/>
          </p:cNvSpPr>
          <p:nvPr>
            <p:ph type="subTitle" idx="1"/>
          </p:nvPr>
        </p:nvSpPr>
        <p:spPr>
          <a:xfrm>
            <a:off x="1187624" y="4941168"/>
            <a:ext cx="7560840" cy="1584176"/>
          </a:xfrm>
        </p:spPr>
        <p:txBody>
          <a:bodyPr>
            <a:normAutofit/>
          </a:bodyPr>
          <a:lstStyle/>
          <a:p>
            <a:pPr algn="r"/>
            <a:r>
              <a:rPr lang="ru-RU" sz="1800" dirty="0">
                <a:solidFill>
                  <a:schemeClr val="tx1"/>
                </a:solidFill>
                <a:latin typeface="Bahnschrift Light" pitchFamily="34" charset="0"/>
              </a:rPr>
              <a:t>Воспитатель: Егорова И.А.</a:t>
            </a:r>
          </a:p>
        </p:txBody>
      </p:sp>
      <p:pic>
        <p:nvPicPr>
          <p:cNvPr id="15362" name="Picture 2" descr="http://bibliopsko.nichost.ru/img2017/mash16.jpg"/>
          <p:cNvPicPr>
            <a:picLocks noChangeAspect="1" noChangeArrowheads="1"/>
          </p:cNvPicPr>
          <p:nvPr/>
        </p:nvPicPr>
        <p:blipFill>
          <a:blip r:embed="rId2" cstate="screen"/>
          <a:srcRect/>
          <a:stretch>
            <a:fillRect/>
          </a:stretch>
        </p:blipFill>
        <p:spPr bwMode="auto">
          <a:xfrm>
            <a:off x="1115616" y="3356992"/>
            <a:ext cx="2847975" cy="2667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s://newkuban.ru/upload/iblock/9f2/44.jpg"/>
          <p:cNvPicPr>
            <a:picLocks noChangeAspect="1" noChangeArrowheads="1"/>
          </p:cNvPicPr>
          <p:nvPr/>
        </p:nvPicPr>
        <p:blipFill>
          <a:blip r:embed="rId2" cstate="screen"/>
          <a:srcRect/>
          <a:stretch>
            <a:fillRect/>
          </a:stretch>
        </p:blipFill>
        <p:spPr bwMode="auto">
          <a:xfrm>
            <a:off x="395536" y="980729"/>
            <a:ext cx="2809410" cy="1872208"/>
          </a:xfrm>
          <a:prstGeom prst="rect">
            <a:avLst/>
          </a:prstGeom>
          <a:noFill/>
        </p:spPr>
      </p:pic>
      <p:sp>
        <p:nvSpPr>
          <p:cNvPr id="3" name="Заголовок 2"/>
          <p:cNvSpPr>
            <a:spLocks noGrp="1"/>
          </p:cNvSpPr>
          <p:nvPr>
            <p:ph type="title"/>
          </p:nvPr>
        </p:nvSpPr>
        <p:spPr>
          <a:xfrm>
            <a:off x="457200" y="274638"/>
            <a:ext cx="8229600" cy="634082"/>
          </a:xfrm>
        </p:spPr>
        <p:txBody>
          <a:bodyPr>
            <a:normAutofit fontScale="90000"/>
          </a:bodyPr>
          <a:lstStyle/>
          <a:p>
            <a:r>
              <a:rPr lang="ru-RU" dirty="0"/>
              <a:t>Загадки</a:t>
            </a:r>
          </a:p>
        </p:txBody>
      </p:sp>
      <p:pic>
        <p:nvPicPr>
          <p:cNvPr id="34820" name="Picture 4" descr="https://photocentra.ru/images/main50/506599_main.jpg"/>
          <p:cNvPicPr>
            <a:picLocks noChangeAspect="1" noChangeArrowheads="1"/>
          </p:cNvPicPr>
          <p:nvPr/>
        </p:nvPicPr>
        <p:blipFill>
          <a:blip r:embed="rId3" cstate="screen"/>
          <a:srcRect/>
          <a:stretch>
            <a:fillRect/>
          </a:stretch>
        </p:blipFill>
        <p:spPr bwMode="auto">
          <a:xfrm>
            <a:off x="6372200" y="908720"/>
            <a:ext cx="2239740" cy="2304256"/>
          </a:xfrm>
          <a:prstGeom prst="rect">
            <a:avLst/>
          </a:prstGeom>
          <a:noFill/>
        </p:spPr>
      </p:pic>
      <p:pic>
        <p:nvPicPr>
          <p:cNvPr id="34822" name="Picture 6" descr="https://static.360tv.ru/media/images/articles/cover/29598286-6093-4b52-a452-1de4d8462e7e/37135348_1402209516592180_5326912022988718080_o.jpg"/>
          <p:cNvPicPr>
            <a:picLocks noChangeAspect="1" noChangeArrowheads="1"/>
          </p:cNvPicPr>
          <p:nvPr/>
        </p:nvPicPr>
        <p:blipFill>
          <a:blip r:embed="rId4" cstate="screen"/>
          <a:srcRect/>
          <a:stretch>
            <a:fillRect/>
          </a:stretch>
        </p:blipFill>
        <p:spPr bwMode="auto">
          <a:xfrm>
            <a:off x="3059832" y="1412776"/>
            <a:ext cx="3349871" cy="2088232"/>
          </a:xfrm>
          <a:prstGeom prst="rect">
            <a:avLst/>
          </a:prstGeom>
          <a:noFill/>
        </p:spPr>
      </p:pic>
      <p:pic>
        <p:nvPicPr>
          <p:cNvPr id="34824" name="Picture 8" descr="https://static.7x7-journal.ru/images/items/33202/rata.jpg"/>
          <p:cNvPicPr>
            <a:picLocks noChangeAspect="1" noChangeArrowheads="1"/>
          </p:cNvPicPr>
          <p:nvPr/>
        </p:nvPicPr>
        <p:blipFill>
          <a:blip r:embed="rId5" cstate="screen"/>
          <a:srcRect/>
          <a:stretch>
            <a:fillRect/>
          </a:stretch>
        </p:blipFill>
        <p:spPr bwMode="auto">
          <a:xfrm>
            <a:off x="251520" y="3140968"/>
            <a:ext cx="3174485" cy="2115497"/>
          </a:xfrm>
          <a:prstGeom prst="rect">
            <a:avLst/>
          </a:prstGeom>
          <a:noFill/>
        </p:spPr>
      </p:pic>
      <p:pic>
        <p:nvPicPr>
          <p:cNvPr id="34826" name="Picture 10" descr="http://scbist.com/photoplog/images/69492/1_7248.jpg"/>
          <p:cNvPicPr>
            <a:picLocks noChangeAspect="1" noChangeArrowheads="1"/>
          </p:cNvPicPr>
          <p:nvPr/>
        </p:nvPicPr>
        <p:blipFill>
          <a:blip r:embed="rId6" cstate="screen"/>
          <a:srcRect/>
          <a:stretch>
            <a:fillRect/>
          </a:stretch>
        </p:blipFill>
        <p:spPr bwMode="auto">
          <a:xfrm>
            <a:off x="5868144" y="3284984"/>
            <a:ext cx="2915816" cy="2275889"/>
          </a:xfrm>
          <a:prstGeom prst="rect">
            <a:avLst/>
          </a:prstGeom>
          <a:noFill/>
        </p:spPr>
      </p:pic>
      <p:pic>
        <p:nvPicPr>
          <p:cNvPr id="34828" name="Picture 12" descr="https://profitrealestate.ru/image/1SvFx9wRCMSO0Zcncn.jpg"/>
          <p:cNvPicPr>
            <a:picLocks noChangeAspect="1" noChangeArrowheads="1"/>
          </p:cNvPicPr>
          <p:nvPr/>
        </p:nvPicPr>
        <p:blipFill>
          <a:blip r:embed="rId7" cstate="screen"/>
          <a:srcRect/>
          <a:stretch>
            <a:fillRect/>
          </a:stretch>
        </p:blipFill>
        <p:spPr bwMode="auto">
          <a:xfrm>
            <a:off x="2411760" y="4725144"/>
            <a:ext cx="3328369" cy="1872208"/>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820"/>
                                        </p:tgtEl>
                                        <p:attrNameLst>
                                          <p:attrName>style.visibility</p:attrName>
                                        </p:attrNameLst>
                                      </p:cBhvr>
                                      <p:to>
                                        <p:strVal val="visible"/>
                                      </p:to>
                                    </p:set>
                                    <p:anim calcmode="lin" valueType="num">
                                      <p:cBhvr additive="base">
                                        <p:cTn id="13" dur="500" fill="hold"/>
                                        <p:tgtEl>
                                          <p:spTgt spid="34820"/>
                                        </p:tgtEl>
                                        <p:attrNameLst>
                                          <p:attrName>ppt_x</p:attrName>
                                        </p:attrNameLst>
                                      </p:cBhvr>
                                      <p:tavLst>
                                        <p:tav tm="0">
                                          <p:val>
                                            <p:strVal val="#ppt_x"/>
                                          </p:val>
                                        </p:tav>
                                        <p:tav tm="100000">
                                          <p:val>
                                            <p:strVal val="#ppt_x"/>
                                          </p:val>
                                        </p:tav>
                                      </p:tavLst>
                                    </p:anim>
                                    <p:anim calcmode="lin" valueType="num">
                                      <p:cBhvr additive="base">
                                        <p:cTn id="14" dur="500" fill="hold"/>
                                        <p:tgtEl>
                                          <p:spTgt spid="348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822"/>
                                        </p:tgtEl>
                                        <p:attrNameLst>
                                          <p:attrName>style.visibility</p:attrName>
                                        </p:attrNameLst>
                                      </p:cBhvr>
                                      <p:to>
                                        <p:strVal val="visible"/>
                                      </p:to>
                                    </p:set>
                                    <p:anim calcmode="lin" valueType="num">
                                      <p:cBhvr additive="base">
                                        <p:cTn id="19" dur="500" fill="hold"/>
                                        <p:tgtEl>
                                          <p:spTgt spid="34822"/>
                                        </p:tgtEl>
                                        <p:attrNameLst>
                                          <p:attrName>ppt_x</p:attrName>
                                        </p:attrNameLst>
                                      </p:cBhvr>
                                      <p:tavLst>
                                        <p:tav tm="0">
                                          <p:val>
                                            <p:strVal val="#ppt_x"/>
                                          </p:val>
                                        </p:tav>
                                        <p:tav tm="100000">
                                          <p:val>
                                            <p:strVal val="#ppt_x"/>
                                          </p:val>
                                        </p:tav>
                                      </p:tavLst>
                                    </p:anim>
                                    <p:anim calcmode="lin" valueType="num">
                                      <p:cBhvr additive="base">
                                        <p:cTn id="20" dur="500" fill="hold"/>
                                        <p:tgtEl>
                                          <p:spTgt spid="348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824"/>
                                        </p:tgtEl>
                                        <p:attrNameLst>
                                          <p:attrName>style.visibility</p:attrName>
                                        </p:attrNameLst>
                                      </p:cBhvr>
                                      <p:to>
                                        <p:strVal val="visible"/>
                                      </p:to>
                                    </p:set>
                                    <p:anim calcmode="lin" valueType="num">
                                      <p:cBhvr additive="base">
                                        <p:cTn id="25" dur="500" fill="hold"/>
                                        <p:tgtEl>
                                          <p:spTgt spid="34824"/>
                                        </p:tgtEl>
                                        <p:attrNameLst>
                                          <p:attrName>ppt_x</p:attrName>
                                        </p:attrNameLst>
                                      </p:cBhvr>
                                      <p:tavLst>
                                        <p:tav tm="0">
                                          <p:val>
                                            <p:strVal val="#ppt_x"/>
                                          </p:val>
                                        </p:tav>
                                        <p:tav tm="100000">
                                          <p:val>
                                            <p:strVal val="#ppt_x"/>
                                          </p:val>
                                        </p:tav>
                                      </p:tavLst>
                                    </p:anim>
                                    <p:anim calcmode="lin" valueType="num">
                                      <p:cBhvr additive="base">
                                        <p:cTn id="26" dur="500" fill="hold"/>
                                        <p:tgtEl>
                                          <p:spTgt spid="348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826"/>
                                        </p:tgtEl>
                                        <p:attrNameLst>
                                          <p:attrName>style.visibility</p:attrName>
                                        </p:attrNameLst>
                                      </p:cBhvr>
                                      <p:to>
                                        <p:strVal val="visible"/>
                                      </p:to>
                                    </p:set>
                                    <p:anim calcmode="lin" valueType="num">
                                      <p:cBhvr additive="base">
                                        <p:cTn id="31" dur="500" fill="hold"/>
                                        <p:tgtEl>
                                          <p:spTgt spid="34826"/>
                                        </p:tgtEl>
                                        <p:attrNameLst>
                                          <p:attrName>ppt_x</p:attrName>
                                        </p:attrNameLst>
                                      </p:cBhvr>
                                      <p:tavLst>
                                        <p:tav tm="0">
                                          <p:val>
                                            <p:strVal val="#ppt_x"/>
                                          </p:val>
                                        </p:tav>
                                        <p:tav tm="100000">
                                          <p:val>
                                            <p:strVal val="#ppt_x"/>
                                          </p:val>
                                        </p:tav>
                                      </p:tavLst>
                                    </p:anim>
                                    <p:anim calcmode="lin" valueType="num">
                                      <p:cBhvr additive="base">
                                        <p:cTn id="32" dur="500" fill="hold"/>
                                        <p:tgtEl>
                                          <p:spTgt spid="348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4828"/>
                                        </p:tgtEl>
                                        <p:attrNameLst>
                                          <p:attrName>style.visibility</p:attrName>
                                        </p:attrNameLst>
                                      </p:cBhvr>
                                      <p:to>
                                        <p:strVal val="visible"/>
                                      </p:to>
                                    </p:set>
                                    <p:anim calcmode="lin" valueType="num">
                                      <p:cBhvr additive="base">
                                        <p:cTn id="37" dur="500" fill="hold"/>
                                        <p:tgtEl>
                                          <p:spTgt spid="34828"/>
                                        </p:tgtEl>
                                        <p:attrNameLst>
                                          <p:attrName>ppt_x</p:attrName>
                                        </p:attrNameLst>
                                      </p:cBhvr>
                                      <p:tavLst>
                                        <p:tav tm="0">
                                          <p:val>
                                            <p:strVal val="#ppt_x"/>
                                          </p:val>
                                        </p:tav>
                                        <p:tav tm="100000">
                                          <p:val>
                                            <p:strVal val="#ppt_x"/>
                                          </p:val>
                                        </p:tav>
                                      </p:tavLst>
                                    </p:anim>
                                    <p:anim calcmode="lin" valueType="num">
                                      <p:cBhvr additive="base">
                                        <p:cTn id="38" dur="500" fill="hold"/>
                                        <p:tgtEl>
                                          <p:spTgt spid="348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18258"/>
          </a:xfrm>
        </p:spPr>
        <p:txBody>
          <a:bodyPr>
            <a:normAutofit/>
          </a:bodyPr>
          <a:lstStyle/>
          <a:p>
            <a:r>
              <a:rPr lang="ru-RU" sz="6600" dirty="0"/>
              <a:t>Спасибо за внимание!</a:t>
            </a:r>
            <a:br>
              <a:rPr lang="ru-RU" sz="6600" dirty="0"/>
            </a:br>
            <a:endParaRPr lang="ru-RU" sz="6600" dirty="0"/>
          </a:p>
        </p:txBody>
      </p:sp>
      <p:pic>
        <p:nvPicPr>
          <p:cNvPr id="35842" name="Picture 2" descr="https://i.ytimg.com/vi/3bxiuBOGj5M/maxresdefault.jpg"/>
          <p:cNvPicPr>
            <a:picLocks noChangeAspect="1" noChangeArrowheads="1"/>
          </p:cNvPicPr>
          <p:nvPr/>
        </p:nvPicPr>
        <p:blipFill>
          <a:blip r:embed="rId2" cstate="screen"/>
          <a:srcRect/>
          <a:stretch>
            <a:fillRect/>
          </a:stretch>
        </p:blipFill>
        <p:spPr bwMode="auto">
          <a:xfrm>
            <a:off x="827584" y="2060848"/>
            <a:ext cx="7439472" cy="418470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Железная дорога</a:t>
            </a:r>
          </a:p>
        </p:txBody>
      </p:sp>
      <p:pic>
        <p:nvPicPr>
          <p:cNvPr id="1026" name="Picture 2" descr="https://trainpix.org/photo/00/52/22/52222.jpg"/>
          <p:cNvPicPr>
            <a:picLocks noChangeAspect="1" noChangeArrowheads="1"/>
          </p:cNvPicPr>
          <p:nvPr/>
        </p:nvPicPr>
        <p:blipFill>
          <a:blip r:embed="rId2" cstate="screen"/>
          <a:srcRect/>
          <a:stretch>
            <a:fillRect/>
          </a:stretch>
        </p:blipFill>
        <p:spPr bwMode="auto">
          <a:xfrm>
            <a:off x="611560" y="1124744"/>
            <a:ext cx="7924524" cy="4968552"/>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1800" dirty="0"/>
              <a:t>Поезд движется с большой скоростью, чем городской электротранспорт, и если на путях неожиданно появляется препятствие, то поезд мгновенно остановить совершенно невозможно. Поэтому на железной дороге надо быть особенно внимательным.</a:t>
            </a:r>
          </a:p>
        </p:txBody>
      </p:sp>
      <p:pic>
        <p:nvPicPr>
          <p:cNvPr id="2050" name="Picture 2" descr="https://avatars.mds.yandex.net/get-pdb/1016500/5fb1fd48-4c51-42aa-a39f-731f93c981eb/s1200"/>
          <p:cNvPicPr>
            <a:picLocks noChangeAspect="1" noChangeArrowheads="1"/>
          </p:cNvPicPr>
          <p:nvPr/>
        </p:nvPicPr>
        <p:blipFill>
          <a:blip r:embed="rId2" cstate="screen"/>
          <a:srcRect/>
          <a:stretch>
            <a:fillRect/>
          </a:stretch>
        </p:blipFill>
        <p:spPr bwMode="auto">
          <a:xfrm>
            <a:off x="467544" y="1340768"/>
            <a:ext cx="4104456" cy="2736304"/>
          </a:xfrm>
          <a:prstGeom prst="rect">
            <a:avLst/>
          </a:prstGeom>
          <a:ln>
            <a:noFill/>
          </a:ln>
          <a:effectLst>
            <a:softEdge rad="112500"/>
          </a:effectLst>
        </p:spPr>
      </p:pic>
      <p:pic>
        <p:nvPicPr>
          <p:cNvPr id="2052" name="Picture 4" descr="https://xn--e1aahgrctjf9g.com/wp-content/uploads/2017/03/korea-giperpoezd.jpg"/>
          <p:cNvPicPr>
            <a:picLocks noChangeAspect="1" noChangeArrowheads="1"/>
          </p:cNvPicPr>
          <p:nvPr/>
        </p:nvPicPr>
        <p:blipFill>
          <a:blip r:embed="rId3" cstate="screen"/>
          <a:srcRect/>
          <a:stretch>
            <a:fillRect/>
          </a:stretch>
        </p:blipFill>
        <p:spPr bwMode="auto">
          <a:xfrm>
            <a:off x="4139952" y="3068960"/>
            <a:ext cx="4625331" cy="3168352"/>
          </a:xfrm>
          <a:prstGeom prst="rect">
            <a:avLst/>
          </a:prstGeom>
          <a:ln>
            <a:noFill/>
          </a:ln>
          <a:effectLst>
            <a:softEdge rad="112500"/>
          </a:effectLst>
        </p:spPr>
      </p:pic>
      <p:pic>
        <p:nvPicPr>
          <p:cNvPr id="2054" name="Picture 6" descr="https://us.123rf.com/450wm/ankomando/ankomando1609/ankomando160900049/63208354-police-officer-of-children.jpg?ver=6"/>
          <p:cNvPicPr>
            <a:picLocks noChangeAspect="1" noChangeArrowheads="1"/>
          </p:cNvPicPr>
          <p:nvPr/>
        </p:nvPicPr>
        <p:blipFill>
          <a:blip r:embed="rId4" cstate="screen"/>
          <a:srcRect/>
          <a:stretch>
            <a:fillRect/>
          </a:stretch>
        </p:blipFill>
        <p:spPr bwMode="auto">
          <a:xfrm>
            <a:off x="395536" y="4149080"/>
            <a:ext cx="2448272" cy="244827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858218"/>
          </a:xfrm>
        </p:spPr>
        <p:txBody>
          <a:bodyPr>
            <a:noAutofit/>
          </a:bodyPr>
          <a:lstStyle/>
          <a:p>
            <a:r>
              <a:rPr lang="ru-RU" sz="1600" dirty="0"/>
              <a:t>Многие несчастные случаи на железных дорогах происходят от того, что люди неправильно переходят пути. На станциях для перехода через пути устраиваются переходные мосты или тоннели. Там, где они имеются, необходимо пользоваться ими в обязательном порядке. На станциях, где нет переходных мостов и тоннелей, железнодорожное полотно нужно переходить по пешеходным настилам и в местах, где установлены указатели «Переход через пути», при этом необходимо соблюдать осторожность. Переходить пути в непосредственной близости от идущего поезда категорически запрещается.</a:t>
            </a:r>
          </a:p>
        </p:txBody>
      </p:sp>
      <p:pic>
        <p:nvPicPr>
          <p:cNvPr id="28674" name="Picture 2" descr="https://wiki.nashtransport.ru/images/thumb/1/10/%D0%9E%D0%96%D0%94_%D0%A1%D0%B0%D0%B1%D0%BB%D0%B8%D0%BD%D0%BE_2.jpg/1600px-%D0%9E%D0%96%D0%94_%D0%A1%D0%B0%D0%B1%D0%BB%D0%B8%D0%BD%D0%BE_2.jpg"/>
          <p:cNvPicPr>
            <a:picLocks noChangeAspect="1" noChangeArrowheads="1"/>
          </p:cNvPicPr>
          <p:nvPr/>
        </p:nvPicPr>
        <p:blipFill>
          <a:blip r:embed="rId2" cstate="screen"/>
          <a:srcRect/>
          <a:stretch>
            <a:fillRect/>
          </a:stretch>
        </p:blipFill>
        <p:spPr bwMode="auto">
          <a:xfrm>
            <a:off x="323528" y="2276872"/>
            <a:ext cx="4608512" cy="2232248"/>
          </a:xfrm>
          <a:prstGeom prst="rect">
            <a:avLst/>
          </a:prstGeom>
          <a:ln>
            <a:noFill/>
          </a:ln>
          <a:effectLst>
            <a:softEdge rad="112500"/>
          </a:effectLst>
        </p:spPr>
      </p:pic>
      <p:pic>
        <p:nvPicPr>
          <p:cNvPr id="28678" name="Picture 6" descr="https://static.orgtorg.org/images/eb/dd/7a/7f/28/0a/ba/ebdd7a7f280abae60847340bfcdaa525.jpg"/>
          <p:cNvPicPr>
            <a:picLocks noChangeAspect="1" noChangeArrowheads="1"/>
          </p:cNvPicPr>
          <p:nvPr/>
        </p:nvPicPr>
        <p:blipFill>
          <a:blip r:embed="rId3" cstate="screen"/>
          <a:srcRect/>
          <a:stretch>
            <a:fillRect/>
          </a:stretch>
        </p:blipFill>
        <p:spPr bwMode="auto">
          <a:xfrm>
            <a:off x="6732240" y="4653136"/>
            <a:ext cx="1656184" cy="1647826"/>
          </a:xfrm>
          <a:prstGeom prst="rect">
            <a:avLst/>
          </a:prstGeom>
          <a:noFill/>
        </p:spPr>
      </p:pic>
      <p:pic>
        <p:nvPicPr>
          <p:cNvPr id="28680" name="Picture 8" descr="https://ino-tomsk.ru/storage/91210/370-370!m/01.jpg"/>
          <p:cNvPicPr>
            <a:picLocks noChangeAspect="1" noChangeArrowheads="1"/>
          </p:cNvPicPr>
          <p:nvPr/>
        </p:nvPicPr>
        <p:blipFill>
          <a:blip r:embed="rId4" cstate="screen"/>
          <a:srcRect/>
          <a:stretch>
            <a:fillRect/>
          </a:stretch>
        </p:blipFill>
        <p:spPr bwMode="auto">
          <a:xfrm>
            <a:off x="611560" y="4725144"/>
            <a:ext cx="1834703" cy="1834704"/>
          </a:xfrm>
          <a:prstGeom prst="rect">
            <a:avLst/>
          </a:prstGeom>
          <a:noFill/>
        </p:spPr>
      </p:pic>
      <p:pic>
        <p:nvPicPr>
          <p:cNvPr id="28682" name="Picture 10" descr="https://exitplan.ru/849-home_default/znak-perekhod-cherez-zhd-puti-tolko-po-tonnelyu.jpg"/>
          <p:cNvPicPr>
            <a:picLocks noChangeAspect="1" noChangeArrowheads="1"/>
          </p:cNvPicPr>
          <p:nvPr/>
        </p:nvPicPr>
        <p:blipFill>
          <a:blip r:embed="rId5" cstate="screen"/>
          <a:srcRect/>
          <a:stretch>
            <a:fillRect/>
          </a:stretch>
        </p:blipFill>
        <p:spPr bwMode="auto">
          <a:xfrm>
            <a:off x="2987824" y="4869160"/>
            <a:ext cx="1760562" cy="1760562"/>
          </a:xfrm>
          <a:prstGeom prst="rect">
            <a:avLst/>
          </a:prstGeom>
          <a:noFill/>
        </p:spPr>
      </p:pic>
      <p:pic>
        <p:nvPicPr>
          <p:cNvPr id="28684" name="Picture 12" descr="https://admin.citysakh.ru/files/img/i/5f/87/d12fa1d55d1af21d87940.jpg"/>
          <p:cNvPicPr>
            <a:picLocks noChangeAspect="1" noChangeArrowheads="1"/>
          </p:cNvPicPr>
          <p:nvPr/>
        </p:nvPicPr>
        <p:blipFill>
          <a:blip r:embed="rId6" cstate="screen"/>
          <a:srcRect/>
          <a:stretch>
            <a:fillRect/>
          </a:stretch>
        </p:blipFill>
        <p:spPr bwMode="auto">
          <a:xfrm>
            <a:off x="5796136" y="2420888"/>
            <a:ext cx="3133572" cy="2088232"/>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Autofit/>
          </a:bodyPr>
          <a:lstStyle/>
          <a:p>
            <a:r>
              <a:rPr lang="ru-RU" sz="1600" dirty="0"/>
              <a:t>Железнодорожные переезды бывают охраняемые и неохраняемые. На охраняемых железнодорожных переездах устанавливаются светофоры, сигналы, шлагбаумы. Это обычно такие места, где имеется большое движение. На таких переездах даже дежурят железнодорожники.</a:t>
            </a:r>
            <a:br>
              <a:rPr lang="ru-RU" sz="1600" dirty="0"/>
            </a:br>
            <a:r>
              <a:rPr lang="ru-RU" sz="1600" dirty="0"/>
              <a:t>Подходя к железнодорожному переезду, пешеходы должны руководствоваться сигнализацией и указаниями дежурного по переезду.</a:t>
            </a:r>
            <a:br>
              <a:rPr lang="ru-RU" sz="1600" dirty="0"/>
            </a:br>
            <a:r>
              <a:rPr lang="ru-RU" sz="1600" dirty="0"/>
              <a:t>На охраняемых  железнодорожных переездах устанавливаются двухсекционные горизонтальные светофоры.</a:t>
            </a:r>
          </a:p>
        </p:txBody>
      </p:sp>
      <p:pic>
        <p:nvPicPr>
          <p:cNvPr id="29700" name="Picture 4" descr="https://gazetapik.ru/wp-content/uploads/2018/02/perehod.jpg"/>
          <p:cNvPicPr>
            <a:picLocks noChangeAspect="1" noChangeArrowheads="1"/>
          </p:cNvPicPr>
          <p:nvPr/>
        </p:nvPicPr>
        <p:blipFill>
          <a:blip r:embed="rId2" cstate="screen"/>
          <a:srcRect/>
          <a:stretch>
            <a:fillRect/>
          </a:stretch>
        </p:blipFill>
        <p:spPr bwMode="auto">
          <a:xfrm>
            <a:off x="4716016" y="2420888"/>
            <a:ext cx="3632168" cy="2520280"/>
          </a:xfrm>
          <a:prstGeom prst="rect">
            <a:avLst/>
          </a:prstGeom>
          <a:ln>
            <a:noFill/>
          </a:ln>
          <a:effectLst>
            <a:softEdge rad="112500"/>
          </a:effectLst>
        </p:spPr>
      </p:pic>
      <p:pic>
        <p:nvPicPr>
          <p:cNvPr id="29702" name="Picture 6" descr="https://mayaksbor.ru/upload/iblock/37c/37ce3416691810d53511f6ccc711b08a.jpg"/>
          <p:cNvPicPr>
            <a:picLocks noChangeAspect="1" noChangeArrowheads="1"/>
          </p:cNvPicPr>
          <p:nvPr/>
        </p:nvPicPr>
        <p:blipFill>
          <a:blip r:embed="rId3" cstate="screen"/>
          <a:srcRect/>
          <a:stretch>
            <a:fillRect/>
          </a:stretch>
        </p:blipFill>
        <p:spPr bwMode="auto">
          <a:xfrm>
            <a:off x="467544" y="2420888"/>
            <a:ext cx="3888432" cy="2648454"/>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600" dirty="0"/>
              <a:t>При приближении поезда в каждой секции попеременно загорается красный свет, предупреждая водителей машин, велосипедистов, пешеходов, что к переезду движется поезд, и запрещая им движение.</a:t>
            </a:r>
            <a:br>
              <a:rPr lang="ru-RU" sz="1600" dirty="0"/>
            </a:br>
            <a:r>
              <a:rPr lang="ru-RU" sz="1600" dirty="0"/>
              <a:t>Существует много переездов, где нет шлагбаумов, на них нет и постов железнодорожников. Их называют неохраняемыми железнодорожными переездами.</a:t>
            </a:r>
          </a:p>
        </p:txBody>
      </p:sp>
      <p:pic>
        <p:nvPicPr>
          <p:cNvPr id="31746" name="Picture 2" descr="https://zherdevka.ru/assets/images/2020/new/xGJ1yY_7qWg.jpg"/>
          <p:cNvPicPr>
            <a:picLocks noChangeAspect="1" noChangeArrowheads="1"/>
          </p:cNvPicPr>
          <p:nvPr/>
        </p:nvPicPr>
        <p:blipFill>
          <a:blip r:embed="rId2" cstate="screen"/>
          <a:srcRect/>
          <a:stretch>
            <a:fillRect/>
          </a:stretch>
        </p:blipFill>
        <p:spPr bwMode="auto">
          <a:xfrm>
            <a:off x="323528" y="1700808"/>
            <a:ext cx="3886583" cy="2592288"/>
          </a:xfrm>
          <a:prstGeom prst="rect">
            <a:avLst/>
          </a:prstGeom>
          <a:ln>
            <a:noFill/>
          </a:ln>
          <a:effectLst>
            <a:softEdge rad="112500"/>
          </a:effectLst>
        </p:spPr>
      </p:pic>
      <p:pic>
        <p:nvPicPr>
          <p:cNvPr id="31748" name="Picture 4" descr="http://photos.wikimapia.org/p/00/07/05/09/77_big.jpg"/>
          <p:cNvPicPr>
            <a:picLocks noChangeAspect="1" noChangeArrowheads="1"/>
          </p:cNvPicPr>
          <p:nvPr/>
        </p:nvPicPr>
        <p:blipFill>
          <a:blip r:embed="rId3" cstate="screen"/>
          <a:srcRect/>
          <a:stretch>
            <a:fillRect/>
          </a:stretch>
        </p:blipFill>
        <p:spPr bwMode="auto">
          <a:xfrm>
            <a:off x="4427984" y="3356992"/>
            <a:ext cx="4320480" cy="3240360"/>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600" dirty="0"/>
              <a:t>Хождение по железнодорожным путям и насыпи опасно и категорически запрещается. Некоторые  дети  в зимнее время катаются с железнодорожной насыпи на санках и лыжах. Увлекаясь игрой, они не замечают приближения поезда и попадают в аварии. Правила безопасности на железнодорожном транспорте запрещают подобные игры вблизи железнодорожных путей. Находиться посторонним на насыпи не разрешается.</a:t>
            </a:r>
          </a:p>
        </p:txBody>
      </p:sp>
      <p:pic>
        <p:nvPicPr>
          <p:cNvPr id="32770" name="Picture 2" descr="http://school73rzn.ru/sites/default/files/image/news/na_zhd_putyah.jpg"/>
          <p:cNvPicPr>
            <a:picLocks noChangeAspect="1" noChangeArrowheads="1"/>
          </p:cNvPicPr>
          <p:nvPr/>
        </p:nvPicPr>
        <p:blipFill>
          <a:blip r:embed="rId2" cstate="screen"/>
          <a:srcRect/>
          <a:stretch>
            <a:fillRect/>
          </a:stretch>
        </p:blipFill>
        <p:spPr bwMode="auto">
          <a:xfrm>
            <a:off x="323528" y="1556792"/>
            <a:ext cx="4176464" cy="3278524"/>
          </a:xfrm>
          <a:prstGeom prst="rect">
            <a:avLst/>
          </a:prstGeom>
          <a:ln>
            <a:noFill/>
          </a:ln>
          <a:effectLst>
            <a:softEdge rad="112500"/>
          </a:effectLst>
        </p:spPr>
      </p:pic>
      <p:pic>
        <p:nvPicPr>
          <p:cNvPr id="32772" name="Picture 4" descr="http://artemschool1.ucoz.ru/Content/jd/stend_03.jpg"/>
          <p:cNvPicPr>
            <a:picLocks noChangeAspect="1" noChangeArrowheads="1"/>
          </p:cNvPicPr>
          <p:nvPr/>
        </p:nvPicPr>
        <p:blipFill>
          <a:blip r:embed="rId3" cstate="screen"/>
          <a:srcRect/>
          <a:stretch>
            <a:fillRect/>
          </a:stretch>
        </p:blipFill>
        <p:spPr bwMode="auto">
          <a:xfrm>
            <a:off x="4259900" y="3212976"/>
            <a:ext cx="4608122" cy="3456384"/>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Правила поведения на железной дороге для пешеходов.</a:t>
            </a:r>
          </a:p>
        </p:txBody>
      </p:sp>
      <p:pic>
        <p:nvPicPr>
          <p:cNvPr id="33796" name="Picture 4" descr="http://lksaiot.ru/site/wp-content/uploads/2018/01/pravila-bezopasnosti-na-zhd-3.jpg"/>
          <p:cNvPicPr>
            <a:picLocks noChangeAspect="1" noChangeArrowheads="1"/>
          </p:cNvPicPr>
          <p:nvPr/>
        </p:nvPicPr>
        <p:blipFill>
          <a:blip r:embed="rId2" cstate="screen"/>
          <a:srcRect/>
          <a:stretch>
            <a:fillRect/>
          </a:stretch>
        </p:blipFill>
        <p:spPr bwMode="auto">
          <a:xfrm>
            <a:off x="179512" y="1628800"/>
            <a:ext cx="8784976" cy="505828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s://img0.liveinternet.ru/images/attach/c/8/125/234/125234614_5111852_17_pdd.jpg"/>
          <p:cNvPicPr>
            <a:picLocks noChangeAspect="1" noChangeArrowheads="1"/>
          </p:cNvPicPr>
          <p:nvPr/>
        </p:nvPicPr>
        <p:blipFill>
          <a:blip r:embed="rId2" cstate="screen"/>
          <a:srcRect/>
          <a:stretch>
            <a:fillRect/>
          </a:stretch>
        </p:blipFill>
        <p:spPr bwMode="auto">
          <a:xfrm>
            <a:off x="467543" y="404664"/>
            <a:ext cx="8182841" cy="5832648"/>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TotalTime>
  <Words>320</Words>
  <Application>Microsoft Office PowerPoint</Application>
  <PresentationFormat>Экран (4:3)</PresentationFormat>
  <Paragraphs>11</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Bahnschrift Light</vt:lpstr>
      <vt:lpstr>Calibri</vt:lpstr>
      <vt:lpstr>Тема Office</vt:lpstr>
      <vt:lpstr>«Безопасность на железной дороге»</vt:lpstr>
      <vt:lpstr>Железная дорога</vt:lpstr>
      <vt:lpstr>Поезд движется с большой скоростью, чем городской электротранспорт, и если на путях неожиданно появляется препятствие, то поезд мгновенно остановить совершенно невозможно. Поэтому на железной дороге надо быть особенно внимательным.</vt:lpstr>
      <vt:lpstr>Многие несчастные случаи на железных дорогах происходят от того, что люди неправильно переходят пути. На станциях для перехода через пути устраиваются переходные мосты или тоннели. Там, где они имеются, необходимо пользоваться ими в обязательном порядке. На станциях, где нет переходных мостов и тоннелей, железнодорожное полотно нужно переходить по пешеходным настилам и в местах, где установлены указатели «Переход через пути», при этом необходимо соблюдать осторожность. Переходить пути в непосредственной близости от идущего поезда категорически запрещается.</vt:lpstr>
      <vt:lpstr>Железнодорожные переезды бывают охраняемые и неохраняемые. На охраняемых железнодорожных переездах устанавливаются светофоры, сигналы, шлагбаумы. Это обычно такие места, где имеется большое движение. На таких переездах даже дежурят железнодорожники. Подходя к железнодорожному переезду, пешеходы должны руководствоваться сигнализацией и указаниями дежурного по переезду. На охраняемых  железнодорожных переездах устанавливаются двухсекционные горизонтальные светофоры.</vt:lpstr>
      <vt:lpstr>При приближении поезда в каждой секции попеременно загорается красный свет, предупреждая водителей машин, велосипедистов, пешеходов, что к переезду движется поезд, и запрещая им движение. Существует много переездов, где нет шлагбаумов, на них нет и постов железнодорожников. Их называют неохраняемыми железнодорожными переездами.</vt:lpstr>
      <vt:lpstr>Хождение по железнодорожным путям и насыпи опасно и категорически запрещается. Некоторые  дети  в зимнее время катаются с железнодорожной насыпи на санках и лыжах. Увлекаясь игрой, они не замечают приближения поезда и попадают в аварии. Правила безопасности на железнодорожном транспорте запрещают подобные игры вблизи железнодорожных путей. Находиться посторонним на насыпи не разрешается.</vt:lpstr>
      <vt:lpstr>Правила поведения на железной дороге для пешеходов.</vt:lpstr>
      <vt:lpstr>Презентация PowerPoint</vt:lpstr>
      <vt:lpstr>Загадки</vt:lpstr>
      <vt:lpstr>Спасибо за внимание!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на железной дороге»</dc:title>
  <dc:creator>Admin</dc:creator>
  <cp:lastModifiedBy>irinaegorova78@outlook.com</cp:lastModifiedBy>
  <cp:revision>10</cp:revision>
  <dcterms:created xsi:type="dcterms:W3CDTF">2020-09-24T17:29:12Z</dcterms:created>
  <dcterms:modified xsi:type="dcterms:W3CDTF">2026-05-07T16:38:25Z</dcterms:modified>
</cp:coreProperties>
</file>